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4" r:id="rId2"/>
    <p:sldMasterId id="2147483676" r:id="rId3"/>
    <p:sldMasterId id="2147483688" r:id="rId4"/>
    <p:sldMasterId id="2147483700" r:id="rId5"/>
  </p:sldMasterIdLst>
  <p:notesMasterIdLst>
    <p:notesMasterId r:id="rId14"/>
  </p:notesMasterIdLst>
  <p:sldIdLst>
    <p:sldId id="257" r:id="rId6"/>
    <p:sldId id="263" r:id="rId7"/>
    <p:sldId id="264" r:id="rId8"/>
    <p:sldId id="259" r:id="rId9"/>
    <p:sldId id="260" r:id="rId10"/>
    <p:sldId id="265" r:id="rId11"/>
    <p:sldId id="266" r:id="rId12"/>
    <p:sldId id="261" r:id="rId13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ＭＳ Ｐゴシック" panose="020B0600070205080204" pitchFamily="3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41" autoAdjust="0"/>
  </p:normalViewPr>
  <p:slideViewPr>
    <p:cSldViewPr>
      <p:cViewPr varScale="1">
        <p:scale>
          <a:sx n="58" d="100"/>
          <a:sy n="5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947DB-C6E0-487A-9CCC-B74255CA4B8D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8F53C-F781-4467-942B-A4CBB15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3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8F53C-F781-4467-942B-A4CBB15A6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1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802A-5F9A-4854-85DF-AE2AD06B2EB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9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802A-5F9A-4854-85DF-AE2AD06B2EB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9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8F53C-F781-4467-942B-A4CBB15A61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8F53C-F781-4467-942B-A4CBB15A61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8F53C-F781-4467-942B-A4CBB15A61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B41A3-2171-42A9-B654-B19BA43BC4B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4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8F53C-F781-4467-942B-A4CBB15A61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92473-F563-494C-82F5-4B5B14E1D351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D78C4-71B6-41E6-B604-2B24A766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896DB-52FE-42E9-9D2B-4A5A6544A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19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9800"/>
            <a:ext cx="5111750" cy="3916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610F5-C969-47CC-B43F-84EDD2CA3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90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133599"/>
            <a:ext cx="5486400" cy="2593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7E21B-EED8-4421-A616-93D66FD6D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464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C9797-8DC2-48B1-91E2-EF598A01B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18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0"/>
            <a:ext cx="2057400" cy="4068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6019800" cy="4068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E9DCC-8C97-4128-8E27-090C1A36D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228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130425"/>
            <a:ext cx="5638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5638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5E21C-98D9-4ACA-A12A-1296579A1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70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32EC1-A688-4180-BCC7-4B8F0BD73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82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47925"/>
            <a:ext cx="5943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947738"/>
            <a:ext cx="59436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CF39-8FF6-4402-B808-52612C1F6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202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AC1F4-BD78-4582-B306-9C6107F33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738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5830A-F0F3-46F9-9388-ECD946C31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51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473-F563-494C-82F5-4B5B14E1D351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8C4-71B6-41E6-B604-2B24A766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93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BEB7-92C8-4ACD-92BC-708017A38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238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054E7-A5C9-4EA4-A2FB-939BB2115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397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82C22-522F-4A44-A4A5-FE2FCB50C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798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AF61C-82E8-407A-8628-25A2B7119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244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ACF7B-EB56-4EB3-A20B-761AA2978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554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AB9C2-8201-4AF6-825A-D455DF379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99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26908-4143-4F3C-BE41-4629FE2681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69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D2970-A347-4292-B193-D8B2FF39C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15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EF5DC-DDBE-49B0-8219-69B5D5F9AD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39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2EAB8-BDC3-480F-AC49-411026AC99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473-F563-494C-82F5-4B5B14E1D351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8C4-71B6-41E6-B604-2B24A7666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88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E0692-43E9-44A5-BEB7-74F123E8AE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05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E3EA5-8D6B-49B8-A8D0-A3C2BF8E57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80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E9881-B3AB-4C30-B1EC-2FD69C5245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5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D694A-2DCB-4123-B093-E65AD0ABF8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74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2C482-7389-41AC-920D-F3A9B650E0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35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9E6D7-5DC8-4F06-AA99-23F6CBA61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3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BEB0A-7D9B-4C94-BA6B-ECC013F47B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36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130425"/>
            <a:ext cx="5638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5638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5E21C-98D9-4ACA-A12A-1296579A1A9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48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32EC1-A688-4180-BCC7-4B8F0BD73D1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28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447925"/>
            <a:ext cx="5943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947738"/>
            <a:ext cx="59436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CF39-8FF6-4402-B808-52612C1F6BC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1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80E1E-A6CE-488D-8BA5-B5539D6AC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262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AC1F4-BD78-4582-B306-9C6107F33FA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40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5830A-F0F3-46F9-9388-ECD946C31DA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99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BEB7-92C8-4ACD-92BC-708017A38C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99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054E7-A5C9-4EA4-A2FB-939BB211569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98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82C22-522F-4A44-A4A5-FE2FCB50C19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28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AF61C-82E8-407A-8628-25A2B711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69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ACF7B-EB56-4EB3-A20B-761AA2978B3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6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AB9C2-8201-4AF6-825A-D455DF37952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7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F3824-3A93-43BA-8C3D-6856D98DB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6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D2162-7DFF-496A-88EB-06AA400D0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78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BC259-806B-4D94-A180-BB57EF102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8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799"/>
            <a:ext cx="4041775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6DAEA-444F-4EDC-932F-C409FC6B8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0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32D33-BA3B-45F8-9FC4-80F905522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37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+mn-ea"/>
              </a:defRPr>
            </a:lvl1pPr>
          </a:lstStyle>
          <a:p>
            <a:fld id="{59E92473-F563-494C-82F5-4B5B14E1D351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1D78C4-71B6-41E6-B604-2B24A766673B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7" descr="its a brand ne w year is it the same old you_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its a brand ne w year is it the same old you_c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69D553-2C1E-434D-9630-2D8F9E84C4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ＭＳ Ｐゴシック" pitchFamily="-10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0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its a brand ne w year is it the same old you_cb copy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1800" y="1600201"/>
            <a:ext cx="571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D929AC-D547-439D-A263-1A7B399FC7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cap="none" spc="50">
          <a:ln w="12700" cmpd="sng">
            <a:solidFill>
              <a:schemeClr val="accent6">
                <a:satMod val="120000"/>
                <a:shade val="8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>
            <a:glow rad="53100">
              <a:schemeClr val="accent6">
                <a:satMod val="180000"/>
                <a:alpha val="30000"/>
              </a:schemeClr>
            </a:glow>
          </a:effectLst>
          <a:latin typeface="+mj-lt"/>
          <a:ea typeface="ＭＳ Ｐゴシック" pitchFamily="-10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A763B4-779C-4A6B-8BAE-07B59808DC54}" type="slidenum">
              <a:rPr lang="en-US" altLang="en-US">
                <a:solidFill>
                  <a:srgbClr val="000000"/>
                </a:solidFill>
                <a:ea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-105" charset="-128"/>
            </a:endParaRPr>
          </a:p>
        </p:txBody>
      </p:sp>
      <p:pic>
        <p:nvPicPr>
          <p:cNvPr id="13319" name="Picture 9" descr="its a brand ne w year is it the same old you_c_n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1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its a brand ne w year is it the same old you_cb copy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1800" y="1600201"/>
            <a:ext cx="571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D929AC-D547-439D-A263-1A7B399FC709}" type="slidenum">
              <a:rPr lang="en-US" altLang="en-US">
                <a:solidFill>
                  <a:srgbClr val="FFFFFF"/>
                </a:solidFill>
                <a:ea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3106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cap="none" spc="50">
          <a:ln w="12700" cmpd="sng">
            <a:solidFill>
              <a:schemeClr val="accent6">
                <a:satMod val="120000"/>
                <a:shade val="8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>
            <a:glow rad="53100">
              <a:schemeClr val="accent6">
                <a:satMod val="180000"/>
                <a:alpha val="30000"/>
              </a:schemeClr>
            </a:glow>
          </a:effectLst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399" y="5786735"/>
            <a:ext cx="365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chemeClr val="bg1"/>
                </a:solidFill>
              </a:rPr>
              <a:t>Part </a:t>
            </a:r>
            <a:r>
              <a:rPr lang="en-US" sz="2400" spc="600" dirty="0" smtClean="0">
                <a:solidFill>
                  <a:schemeClr val="bg1"/>
                </a:solidFill>
              </a:rPr>
              <a:t>2</a:t>
            </a:r>
            <a:endParaRPr lang="en-US" sz="2400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383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84415" y="76200"/>
            <a:ext cx="2868386" cy="1190747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Determine To</a:t>
            </a:r>
            <a:b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</a:br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Learn &amp; Grow</a:t>
            </a:r>
            <a:endParaRPr lang="en-US" sz="2800" kern="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0574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457200" lvl="0" indent="-457200" algn="l" eaLnBrk="1" hangingPunct="1"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chemeClr val="bg1"/>
                </a:solidFill>
              </a:rPr>
              <a:t>A discipline of learning</a:t>
            </a:r>
          </a:p>
          <a:p>
            <a:pPr marL="742950" lvl="1" indent="-285750" algn="l" eaLnBrk="1" hangingPunct="1">
              <a:buFontTx/>
              <a:buChar char="–"/>
            </a:pPr>
            <a:r>
              <a:rPr lang="en-US" kern="0" dirty="0" smtClean="0">
                <a:solidFill>
                  <a:schemeClr val="bg1"/>
                </a:solidFill>
              </a:rPr>
              <a:t>There is much </a:t>
            </a:r>
            <a:r>
              <a:rPr lang="en-US" kern="0" dirty="0">
                <a:solidFill>
                  <a:schemeClr val="bg1"/>
                </a:solidFill>
              </a:rPr>
              <a:t>to learn (Matt. 28:18, 19)</a:t>
            </a:r>
          </a:p>
          <a:p>
            <a:pPr marL="742950" lvl="1" indent="-285750" algn="l" eaLnBrk="1" hangingPunct="1">
              <a:buFontTx/>
              <a:buChar char="–"/>
            </a:pPr>
            <a:r>
              <a:rPr lang="en-US" kern="0" dirty="0" smtClean="0">
                <a:solidFill>
                  <a:schemeClr val="bg1"/>
                </a:solidFill>
              </a:rPr>
              <a:t>Reach </a:t>
            </a:r>
            <a:r>
              <a:rPr lang="en-US" kern="0" dirty="0">
                <a:solidFill>
                  <a:schemeClr val="bg1"/>
                </a:solidFill>
              </a:rPr>
              <a:t>for it as a treasure mine (Ps. 19:7-11)</a:t>
            </a:r>
          </a:p>
          <a:p>
            <a:pPr marL="1143000" lvl="2" indent="-228600" algn="l" eaLnBrk="1" hangingPunct="1">
              <a:buFontTx/>
              <a:buChar char="•"/>
            </a:pPr>
            <a:r>
              <a:rPr lang="en-US" kern="0" dirty="0">
                <a:solidFill>
                  <a:schemeClr val="bg1"/>
                </a:solidFill>
              </a:rPr>
              <a:t>Desired more than gold </a:t>
            </a:r>
          </a:p>
          <a:p>
            <a:pPr marL="1143000" lvl="2" indent="-228600" algn="l" eaLnBrk="1" hangingPunct="1">
              <a:buFontTx/>
              <a:buChar char="•"/>
            </a:pPr>
            <a:r>
              <a:rPr lang="en-US" kern="0" dirty="0">
                <a:solidFill>
                  <a:schemeClr val="bg1"/>
                </a:solidFill>
              </a:rPr>
              <a:t>As a newborn wants milk</a:t>
            </a:r>
          </a:p>
          <a:p>
            <a:pPr marL="1143000" lvl="2" indent="-228600" algn="l" eaLnBrk="1" hangingPunct="1">
              <a:buFontTx/>
              <a:buChar char="•"/>
            </a:pPr>
            <a:r>
              <a:rPr lang="en-US" kern="0" dirty="0">
                <a:solidFill>
                  <a:schemeClr val="bg1"/>
                </a:solidFill>
              </a:rPr>
              <a:t>As life</a:t>
            </a:r>
          </a:p>
          <a:p>
            <a:pPr marL="1143000" lvl="2" indent="-228600" algn="l" eaLnBrk="1" hangingPunct="1">
              <a:buFontTx/>
              <a:buChar char="•"/>
            </a:pPr>
            <a:r>
              <a:rPr lang="en-US" kern="0" dirty="0" smtClean="0">
                <a:solidFill>
                  <a:schemeClr val="bg1"/>
                </a:solidFill>
              </a:rPr>
              <a:t>Daily</a:t>
            </a:r>
            <a:endParaRPr lang="en-US" kern="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r="7934" b="31429"/>
          <a:stretch/>
        </p:blipFill>
        <p:spPr bwMode="auto">
          <a:xfrm>
            <a:off x="3641270" y="304800"/>
            <a:ext cx="1861459" cy="151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84415" y="76200"/>
            <a:ext cx="2868386" cy="1190747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Determine To</a:t>
            </a:r>
            <a:b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</a:br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Learn &amp; Grow</a:t>
            </a:r>
            <a:endParaRPr lang="en-US" sz="2800" kern="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0574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FFFFFF"/>
                </a:solidFill>
              </a:rPr>
              <a:t>A discipline of learning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en-US" b="1" kern="0" dirty="0" smtClean="0">
                <a:solidFill>
                  <a:srgbClr val="FFFFFF"/>
                </a:solidFill>
              </a:rPr>
              <a:t>Bearing </a:t>
            </a:r>
            <a:r>
              <a:rPr lang="en-US" b="1" kern="0" dirty="0">
                <a:solidFill>
                  <a:srgbClr val="FFFFFF"/>
                </a:solidFill>
              </a:rPr>
              <a:t>fruit (Gal. 5:22-26)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rgbClr val="FFFFFF"/>
                </a:solidFill>
              </a:rPr>
              <a:t>Stacking the graces to enter the gateway to heaven(2 Pet. 1:5-11)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r="7934" b="31429"/>
          <a:stretch/>
        </p:blipFill>
        <p:spPr bwMode="auto">
          <a:xfrm>
            <a:off x="3641270" y="304800"/>
            <a:ext cx="1861459" cy="151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2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Jesus taught how (Matt. 6:9-13)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To be used in everything (Phil. 4:6; Ps. 42)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ithout ceasing (Lk. 18:1-8)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o overcome personal weakness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(Lk. 18:9-14; Col. 3:5-11)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or others (1 Sam. 12:23; Rom. 1:9; 2 Tim. 1:3)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84415" y="76200"/>
            <a:ext cx="2868386" cy="1190747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Determine To</a:t>
            </a:r>
            <a:b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</a:br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Pray More</a:t>
            </a:r>
            <a:endParaRPr lang="en-US" sz="2800" kern="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r="11088" b="27976"/>
          <a:stretch/>
        </p:blipFill>
        <p:spPr bwMode="auto">
          <a:xfrm>
            <a:off x="3624943" y="304801"/>
            <a:ext cx="1926771" cy="158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7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Unselfish love (Eph. 5:23-25)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Fathers as spiritual leaders and wives as helpers (Prov. 1:8, 9; Gen. 18:19; 2 Tim. 1:5)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Leadership regarding public worship (Heb. 10:25)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Leadership for private training (Eph. 6:4)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76200"/>
            <a:ext cx="2895601" cy="1676400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Determine </a:t>
            </a:r>
            <a:r>
              <a:rPr lang="en-US" sz="2800" kern="0" dirty="0">
                <a:solidFill>
                  <a:srgbClr val="FFFFFF"/>
                </a:solidFill>
                <a:latin typeface="Candara" panose="020E0502030303020204" pitchFamily="34" charset="0"/>
              </a:rPr>
              <a:t>T</a:t>
            </a:r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o</a:t>
            </a:r>
            <a:b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</a:br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Have a Godly Home</a:t>
            </a:r>
            <a:endParaRPr lang="en-US" sz="2800" kern="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r="8450" b="32168"/>
          <a:stretch/>
        </p:blipFill>
        <p:spPr bwMode="auto">
          <a:xfrm>
            <a:off x="3673929" y="304800"/>
            <a:ext cx="1877785" cy="149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9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Will I pray more for my children (grand-children) whom God has given me?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What training do I want to accomplish this year?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</a:t>
            </a:r>
            <a:r>
              <a:rPr lang="en-US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ow and when should I bring this effort to pass?</a:t>
            </a:r>
            <a:endParaRPr lang="en-US" sz="3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76200"/>
            <a:ext cx="2895601" cy="1676400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Determine </a:t>
            </a:r>
            <a:r>
              <a:rPr lang="en-US" sz="2800" kern="0" dirty="0">
                <a:solidFill>
                  <a:srgbClr val="FFFFFF"/>
                </a:solidFill>
                <a:latin typeface="Candara" panose="020E0502030303020204" pitchFamily="34" charset="0"/>
              </a:rPr>
              <a:t>T</a:t>
            </a:r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o</a:t>
            </a:r>
            <a:b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</a:br>
            <a:r>
              <a:rPr lang="en-US" sz="2800" kern="0" dirty="0" smtClean="0">
                <a:solidFill>
                  <a:srgbClr val="FFFFFF"/>
                </a:solidFill>
                <a:latin typeface="Candara" panose="020E0502030303020204" pitchFamily="34" charset="0"/>
              </a:rPr>
              <a:t>Have a Godly Home</a:t>
            </a:r>
            <a:endParaRPr lang="en-US" sz="2800" kern="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r="8450" b="32168"/>
          <a:stretch/>
        </p:blipFill>
        <p:spPr bwMode="auto">
          <a:xfrm>
            <a:off x="3673929" y="304800"/>
            <a:ext cx="1877785" cy="149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050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/>
              <a:t>Psalm 90:12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dobe Gothic Std B" pitchFamily="34" charset="-128"/>
              </a:rPr>
              <a:t>“So teach us to number our days, That we may gain a heart of wisdom.”</a:t>
            </a:r>
          </a:p>
        </p:txBody>
      </p:sp>
    </p:spTree>
    <p:extLst>
      <p:ext uri="{BB962C8B-B14F-4D97-AF65-F5344CB8AC3E}">
        <p14:creationId xmlns:p14="http://schemas.microsoft.com/office/powerpoint/2010/main" val="1517016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971800" cy="103663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Let Us Realize</a:t>
            </a:r>
            <a:endParaRPr lang="en-US" sz="44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"/>
            </a:pPr>
            <a:r>
              <a:rPr lang="en-US" dirty="0" smtClean="0">
                <a:latin typeface="Candara" panose="020E0502030303020204" pitchFamily="34" charset="0"/>
              </a:rPr>
              <a:t>Time is swiftly fleeting (Job </a:t>
            </a:r>
            <a:r>
              <a:rPr lang="en-US" dirty="0" smtClean="0">
                <a:latin typeface="Candara" panose="020E0502030303020204" pitchFamily="34" charset="0"/>
              </a:rPr>
              <a:t>9:25, 26; </a:t>
            </a:r>
            <a:r>
              <a:rPr lang="en-US" dirty="0" smtClean="0">
                <a:latin typeface="Candara" panose="020E0502030303020204" pitchFamily="34" charset="0"/>
              </a:rPr>
              <a:t>14:2)</a:t>
            </a:r>
          </a:p>
          <a:p>
            <a:pPr>
              <a:buSzPct val="110000"/>
              <a:buFont typeface="Wingdings" panose="05000000000000000000" pitchFamily="2" charset="2"/>
              <a:buChar char=""/>
            </a:pPr>
            <a:r>
              <a:rPr lang="en-US" dirty="0" smtClean="0">
                <a:latin typeface="Candara" panose="020E0502030303020204" pitchFamily="34" charset="0"/>
              </a:rPr>
              <a:t>Time is filled with swift transition (Is. 21:16; Jas. 4:13ff)</a:t>
            </a:r>
          </a:p>
          <a:p>
            <a:pPr>
              <a:buSzPct val="110000"/>
              <a:buFont typeface="Wingdings" panose="05000000000000000000" pitchFamily="2" charset="2"/>
              <a:buChar char=""/>
            </a:pPr>
            <a:r>
              <a:rPr lang="en-US" dirty="0" smtClean="0">
                <a:latin typeface="Candara" panose="020E0502030303020204" pitchFamily="34" charset="0"/>
              </a:rPr>
              <a:t>Christ may return this year (2 Thess. 2:1, 2)</a:t>
            </a:r>
          </a:p>
          <a:p>
            <a:pPr>
              <a:buSzPct val="110000"/>
              <a:buFont typeface="Wingdings" panose="05000000000000000000" pitchFamily="2" charset="2"/>
              <a:buChar char=""/>
            </a:pPr>
            <a:r>
              <a:rPr lang="en-US" dirty="0" smtClean="0">
                <a:latin typeface="Candara" panose="020E0502030303020204" pitchFamily="34" charset="0"/>
              </a:rPr>
              <a:t>We may not survive this year (Ps. 89:48)</a:t>
            </a:r>
          </a:p>
          <a:p>
            <a:pPr>
              <a:buSzPct val="110000"/>
              <a:buFont typeface="Wingdings" panose="05000000000000000000" pitchFamily="2" charset="2"/>
              <a:buChar char=""/>
            </a:pPr>
            <a:r>
              <a:rPr lang="en-US" dirty="0" smtClean="0">
                <a:latin typeface="Candara" panose="020E0502030303020204" pitchFamily="34" charset="0"/>
              </a:rPr>
              <a:t>Eternity is closer every </a:t>
            </a:r>
            <a:r>
              <a:rPr lang="en-US" dirty="0" smtClean="0">
                <a:latin typeface="Candara" panose="020E0502030303020204" pitchFamily="34" charset="0"/>
              </a:rPr>
              <a:t>day (Rom. 13:11)!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37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ew yea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year</Template>
  <TotalTime>1696</TotalTime>
  <Words>287</Words>
  <Application>Microsoft Office PowerPoint</Application>
  <PresentationFormat>On-screen Show (4:3)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Adobe Gothic Std B</vt:lpstr>
      <vt:lpstr>Wingdings</vt:lpstr>
      <vt:lpstr>Candara</vt:lpstr>
      <vt:lpstr>Constantia</vt:lpstr>
      <vt:lpstr>ＭＳ Ｐゴシック</vt:lpstr>
      <vt:lpstr>Calibri</vt:lpstr>
      <vt:lpstr>new year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Psalm 90:12</vt:lpstr>
      <vt:lpstr>Let Us Realize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Is A New Year!</dc:title>
  <dc:creator>Steven J. Wallace</dc:creator>
  <cp:lastModifiedBy>Steven J. Wallace</cp:lastModifiedBy>
  <cp:revision>28</cp:revision>
  <dcterms:created xsi:type="dcterms:W3CDTF">2014-12-31T19:20:34Z</dcterms:created>
  <dcterms:modified xsi:type="dcterms:W3CDTF">2015-01-02T21:34:00Z</dcterms:modified>
</cp:coreProperties>
</file>